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4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407"/>
    <p:restoredTop sz="93089"/>
  </p:normalViewPr>
  <p:slideViewPr>
    <p:cSldViewPr snapToGrid="0" snapToObjects="1">
      <p:cViewPr varScale="1">
        <p:scale>
          <a:sx n="69" d="100"/>
          <a:sy n="69" d="100"/>
        </p:scale>
        <p:origin x="10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50864-BD78-4BE9-8477-28954FC2425E}" type="datetimeFigureOut">
              <a:rPr lang="en-CA" smtClean="0"/>
              <a:t>2016-08-15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2AA1D2-8E02-4578-AE4E-7D0DAECA1B3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2568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4FDE-67D7-5B49-AEEB-F3194DE0FFC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657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4FDE-67D7-5B49-AEEB-F3194DE0FF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076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4FDE-67D7-5B49-AEEB-F3194DE0FF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49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54FDE-67D7-5B49-AEEB-F3194DE0FF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34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TPP and Health Care/ PTP et les </a:t>
            </a:r>
            <a:r>
              <a:rPr lang="en-US" dirty="0" err="1" smtClean="0"/>
              <a:t>soins</a:t>
            </a:r>
            <a:r>
              <a:rPr lang="en-US" dirty="0" smtClean="0"/>
              <a:t> de </a:t>
            </a:r>
            <a:r>
              <a:rPr lang="en-US" dirty="0" err="1" smtClean="0"/>
              <a:t>sant</a:t>
            </a:r>
            <a:r>
              <a:rPr lang="en-CA" dirty="0" err="1" smtClean="0"/>
              <a:t>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Canadian Health Coalition / Coalition </a:t>
            </a:r>
            <a:r>
              <a:rPr lang="en-US" dirty="0" err="1" smtClean="0"/>
              <a:t>canadienne</a:t>
            </a:r>
            <a:r>
              <a:rPr lang="en-US" dirty="0" smtClean="0"/>
              <a:t> de la </a:t>
            </a:r>
            <a:r>
              <a:rPr lang="en-US" dirty="0" err="1" smtClean="0"/>
              <a:t>sant</a:t>
            </a:r>
            <a:r>
              <a:rPr lang="en-CA" dirty="0" err="1" smtClean="0"/>
              <a:t>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64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TPP &amp; Medication / </a:t>
            </a:r>
            <a:br>
              <a:rPr lang="en-US" dirty="0" smtClean="0"/>
            </a:br>
            <a:r>
              <a:rPr lang="en-US" dirty="0" smtClean="0"/>
              <a:t>PPT et les </a:t>
            </a:r>
            <a:r>
              <a:rPr lang="en-US" dirty="0" err="1" smtClean="0"/>
              <a:t>médicaments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- Delay entry of generics by 287 days</a:t>
            </a:r>
          </a:p>
          <a:p>
            <a:r>
              <a:rPr lang="en-US" dirty="0" smtClean="0"/>
              <a:t>- Cost added: $636 million/</a:t>
            </a:r>
            <a:r>
              <a:rPr lang="en-US" dirty="0" err="1" smtClean="0"/>
              <a:t>yr</a:t>
            </a:r>
            <a:r>
              <a:rPr lang="en-US" dirty="0" smtClean="0"/>
              <a:t> </a:t>
            </a:r>
          </a:p>
          <a:p>
            <a:r>
              <a:rPr lang="en-US" dirty="0" smtClean="0"/>
              <a:t>- Rewards bad </a:t>
            </a:r>
            <a:r>
              <a:rPr lang="en-US" dirty="0" err="1" smtClean="0"/>
              <a:t>behaviour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err="1" smtClean="0"/>
              <a:t>Délais</a:t>
            </a:r>
            <a:r>
              <a:rPr lang="en-US" dirty="0" smtClean="0"/>
              <a:t> </a:t>
            </a:r>
            <a:r>
              <a:rPr lang="en-US" dirty="0" err="1" smtClean="0"/>
              <a:t>d'entrée</a:t>
            </a:r>
            <a:r>
              <a:rPr lang="en-US" dirty="0" smtClean="0"/>
              <a:t> </a:t>
            </a:r>
            <a:r>
              <a:rPr lang="en-US" dirty="0"/>
              <a:t>des </a:t>
            </a:r>
            <a:r>
              <a:rPr lang="en-US" dirty="0" err="1"/>
              <a:t>médicaments</a:t>
            </a:r>
            <a:r>
              <a:rPr lang="en-US" dirty="0"/>
              <a:t> </a:t>
            </a:r>
            <a:r>
              <a:rPr lang="en-US" dirty="0" err="1"/>
              <a:t>génériques</a:t>
            </a:r>
            <a:r>
              <a:rPr lang="en-US" dirty="0"/>
              <a:t> par 287 </a:t>
            </a:r>
            <a:r>
              <a:rPr lang="en-US" dirty="0" err="1"/>
              <a:t>jours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Coût</a:t>
            </a:r>
            <a:r>
              <a:rPr lang="en-US" dirty="0"/>
              <a:t> </a:t>
            </a:r>
            <a:r>
              <a:rPr lang="en-US" dirty="0" err="1" smtClean="0"/>
              <a:t>ajouté</a:t>
            </a:r>
            <a:r>
              <a:rPr lang="en-US" dirty="0" smtClean="0"/>
              <a:t>: 636 </a:t>
            </a:r>
            <a:r>
              <a:rPr lang="en-US" dirty="0"/>
              <a:t>millions $ / an</a:t>
            </a:r>
          </a:p>
          <a:p>
            <a:r>
              <a:rPr lang="en-US" dirty="0"/>
              <a:t>- </a:t>
            </a:r>
            <a:r>
              <a:rPr lang="en-US" dirty="0" err="1" smtClean="0"/>
              <a:t>Récompense</a:t>
            </a:r>
            <a:r>
              <a:rPr lang="en-US" dirty="0" smtClean="0"/>
              <a:t> le </a:t>
            </a:r>
            <a:r>
              <a:rPr lang="en-US" dirty="0" err="1" smtClean="0"/>
              <a:t>mauvais</a:t>
            </a:r>
            <a:r>
              <a:rPr lang="en-US" dirty="0" smtClean="0"/>
              <a:t> </a:t>
            </a:r>
            <a:r>
              <a:rPr lang="en-US" dirty="0" err="1"/>
              <a:t>comportement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3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Drug safety</a:t>
            </a:r>
            <a:r>
              <a:rPr lang="en-US" dirty="0"/>
              <a:t>/ </a:t>
            </a:r>
            <a:r>
              <a:rPr lang="en-US" dirty="0" err="1" smtClean="0"/>
              <a:t>innocuité</a:t>
            </a:r>
            <a:r>
              <a:rPr lang="en-US" dirty="0" smtClean="0"/>
              <a:t> </a:t>
            </a:r>
            <a:r>
              <a:rPr lang="en-US" dirty="0"/>
              <a:t>des </a:t>
            </a:r>
            <a:r>
              <a:rPr lang="en-US" dirty="0" err="1"/>
              <a:t>médicaments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- 3-4% of approved medications are pulled from shelves</a:t>
            </a:r>
          </a:p>
          <a:p>
            <a:r>
              <a:rPr lang="en-US" dirty="0" smtClean="0"/>
              <a:t>- Article 18.48 (4) of the TPP will allow for expedited review process </a:t>
            </a:r>
          </a:p>
          <a:p>
            <a:r>
              <a:rPr lang="en-US" dirty="0" smtClean="0"/>
              <a:t>- Article 8.7 (1) could allow other countries a greater voice in regulatory decisions </a:t>
            </a:r>
          </a:p>
          <a:p>
            <a:r>
              <a:rPr lang="en-US" dirty="0" smtClean="0"/>
              <a:t>-------------------------------------------------------------------------------------------------------------------------------</a:t>
            </a:r>
          </a:p>
          <a:p>
            <a:r>
              <a:rPr lang="en-US" dirty="0" smtClean="0"/>
              <a:t>- 3 </a:t>
            </a:r>
            <a:r>
              <a:rPr lang="en-US" dirty="0"/>
              <a:t>à 4 % des </a:t>
            </a:r>
            <a:r>
              <a:rPr lang="en-US" dirty="0" err="1"/>
              <a:t>médicaments</a:t>
            </a:r>
            <a:r>
              <a:rPr lang="en-US" dirty="0"/>
              <a:t> </a:t>
            </a:r>
            <a:r>
              <a:rPr lang="en-US" dirty="0" err="1"/>
              <a:t>approuvés</a:t>
            </a:r>
            <a:r>
              <a:rPr lang="en-US" dirty="0"/>
              <a:t> par </a:t>
            </a:r>
            <a:r>
              <a:rPr lang="en-US" dirty="0" err="1"/>
              <a:t>Sante</a:t>
            </a:r>
            <a:r>
              <a:rPr lang="en-US" dirty="0"/>
              <a:t>́ Canada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éte</a:t>
            </a:r>
            <a:r>
              <a:rPr lang="en-US" dirty="0"/>
              <a:t>́ </a:t>
            </a:r>
            <a:r>
              <a:rPr lang="en-US" dirty="0" err="1"/>
              <a:t>retirés</a:t>
            </a:r>
            <a:r>
              <a:rPr lang="en-US" dirty="0"/>
              <a:t> des </a:t>
            </a:r>
            <a:r>
              <a:rPr lang="en-US" dirty="0" err="1"/>
              <a:t>tablettes</a:t>
            </a:r>
            <a:r>
              <a:rPr lang="en-US" dirty="0"/>
              <a:t> pour des raisons de </a:t>
            </a:r>
            <a:r>
              <a:rPr lang="en-US" dirty="0" err="1"/>
              <a:t>sécurite</a:t>
            </a:r>
            <a:r>
              <a:rPr lang="en-US" dirty="0"/>
              <a:t>́ </a:t>
            </a:r>
            <a:endParaRPr lang="en-US" dirty="0" smtClean="0"/>
          </a:p>
          <a:p>
            <a:r>
              <a:rPr lang="en-US" dirty="0" smtClean="0"/>
              <a:t>- </a:t>
            </a:r>
            <a:r>
              <a:rPr lang="en-US" dirty="0" err="1" smtClean="0"/>
              <a:t>L’article</a:t>
            </a:r>
            <a:r>
              <a:rPr lang="en-US" dirty="0" smtClean="0"/>
              <a:t> </a:t>
            </a:r>
            <a:r>
              <a:rPr lang="en-US" dirty="0"/>
              <a:t>18.48(4) du PTP </a:t>
            </a:r>
            <a:r>
              <a:rPr lang="en-US" dirty="0" err="1"/>
              <a:t>permet</a:t>
            </a:r>
            <a:r>
              <a:rPr lang="en-US" dirty="0"/>
              <a:t> </a:t>
            </a:r>
            <a:r>
              <a:rPr lang="en-US" dirty="0" err="1"/>
              <a:t>d’accélérer</a:t>
            </a:r>
            <a:r>
              <a:rPr lang="en-US" dirty="0"/>
              <a:t> le </a:t>
            </a:r>
            <a:r>
              <a:rPr lang="en-US" dirty="0" err="1"/>
              <a:t>traitement</a:t>
            </a:r>
            <a:r>
              <a:rPr lang="en-US" dirty="0"/>
              <a:t> des </a:t>
            </a:r>
            <a:r>
              <a:rPr lang="en-US" dirty="0" err="1"/>
              <a:t>demandes</a:t>
            </a:r>
            <a:r>
              <a:rPr lang="en-US" dirty="0"/>
              <a:t> </a:t>
            </a:r>
            <a:r>
              <a:rPr lang="en-US" dirty="0" err="1"/>
              <a:t>d’approbation</a:t>
            </a:r>
            <a:r>
              <a:rPr lang="en-US" dirty="0"/>
              <a:t> de </a:t>
            </a:r>
            <a:r>
              <a:rPr lang="en-US" dirty="0" err="1"/>
              <a:t>commercialisation</a:t>
            </a:r>
            <a:r>
              <a:rPr lang="en-US" dirty="0"/>
              <a:t> du </a:t>
            </a:r>
            <a:r>
              <a:rPr lang="en-US" dirty="0" err="1"/>
              <a:t>médicament</a:t>
            </a:r>
            <a:r>
              <a:rPr lang="en-US" dirty="0"/>
              <a:t>. </a:t>
            </a:r>
          </a:p>
          <a:p>
            <a:r>
              <a:rPr lang="en-US" dirty="0" smtClean="0"/>
              <a:t>- </a:t>
            </a:r>
            <a:r>
              <a:rPr lang="en-US" dirty="0" err="1" smtClean="0"/>
              <a:t>L’article</a:t>
            </a:r>
            <a:r>
              <a:rPr lang="en-US" dirty="0" smtClean="0"/>
              <a:t> </a:t>
            </a:r>
            <a:r>
              <a:rPr lang="en-US" dirty="0"/>
              <a:t>8.7(1) </a:t>
            </a:r>
            <a:r>
              <a:rPr lang="en-US" dirty="0" err="1"/>
              <a:t>pourrait</a:t>
            </a:r>
            <a:r>
              <a:rPr lang="en-US" dirty="0"/>
              <a:t> </a:t>
            </a:r>
            <a:r>
              <a:rPr lang="en-US" dirty="0" err="1"/>
              <a:t>permettre</a:t>
            </a:r>
            <a:r>
              <a:rPr lang="en-US" dirty="0"/>
              <a:t> à </a:t>
            </a:r>
            <a:r>
              <a:rPr lang="en-US" dirty="0" err="1"/>
              <a:t>d’autres</a:t>
            </a:r>
            <a:r>
              <a:rPr lang="en-US" dirty="0"/>
              <a:t> pays </a:t>
            </a:r>
            <a:r>
              <a:rPr lang="en-US" dirty="0" err="1"/>
              <a:t>d’avoir</a:t>
            </a:r>
            <a:r>
              <a:rPr lang="en-US" dirty="0"/>
              <a:t> plus de </a:t>
            </a:r>
            <a:r>
              <a:rPr lang="en-US" dirty="0" err="1"/>
              <a:t>voix</a:t>
            </a:r>
            <a:r>
              <a:rPr lang="en-US" dirty="0"/>
              <a:t> </a:t>
            </a:r>
            <a:r>
              <a:rPr lang="en-US" dirty="0" err="1"/>
              <a:t>lors</a:t>
            </a:r>
            <a:r>
              <a:rPr lang="en-US" dirty="0"/>
              <a:t> des </a:t>
            </a:r>
            <a:r>
              <a:rPr lang="en-US" dirty="0" err="1"/>
              <a:t>décisions</a:t>
            </a:r>
            <a:r>
              <a:rPr lang="en-US" dirty="0"/>
              <a:t> des </a:t>
            </a:r>
            <a:r>
              <a:rPr lang="en-US" dirty="0" err="1"/>
              <a:t>organismes</a:t>
            </a:r>
            <a:r>
              <a:rPr lang="en-US" dirty="0"/>
              <a:t> de </a:t>
            </a:r>
            <a:r>
              <a:rPr lang="en-US" dirty="0" err="1"/>
              <a:t>réglementation</a:t>
            </a:r>
            <a:r>
              <a:rPr lang="en-US" dirty="0"/>
              <a:t> des </a:t>
            </a:r>
            <a:r>
              <a:rPr lang="en-US" dirty="0" err="1"/>
              <a:t>médicaments</a:t>
            </a:r>
            <a:r>
              <a:rPr lang="en-US" dirty="0"/>
              <a:t> au Canada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23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Nothing </a:t>
            </a:r>
            <a:r>
              <a:rPr lang="en-US" dirty="0"/>
              <a:t>in the TPP shall be construed to apply to measures adopted or maintained by a party with respect to health care, health services or health insurance </a:t>
            </a:r>
          </a:p>
          <a:p>
            <a:endParaRPr lang="en-US" dirty="0" smtClean="0"/>
          </a:p>
          <a:p>
            <a:r>
              <a:rPr lang="en-US" dirty="0" err="1"/>
              <a:t>Aucun</a:t>
            </a:r>
            <a:r>
              <a:rPr lang="en-US" dirty="0"/>
              <a:t> </a:t>
            </a:r>
            <a:r>
              <a:rPr lang="en-US" dirty="0" err="1"/>
              <a:t>élément</a:t>
            </a:r>
            <a:r>
              <a:rPr lang="en-US" dirty="0"/>
              <a:t> du PTP ne </a:t>
            </a:r>
            <a:r>
              <a:rPr lang="en-US" dirty="0" err="1"/>
              <a:t>doit</a:t>
            </a:r>
            <a:r>
              <a:rPr lang="en-US" dirty="0"/>
              <a:t> </a:t>
            </a:r>
            <a:r>
              <a:rPr lang="en-US" dirty="0" err="1"/>
              <a:t>être</a:t>
            </a:r>
            <a:r>
              <a:rPr lang="en-US" dirty="0"/>
              <a:t> </a:t>
            </a:r>
            <a:r>
              <a:rPr lang="en-US" dirty="0" err="1"/>
              <a:t>interpréte</a:t>
            </a:r>
            <a:r>
              <a:rPr lang="en-US" dirty="0"/>
              <a:t>́ de </a:t>
            </a:r>
            <a:r>
              <a:rPr lang="en-US" dirty="0" err="1"/>
              <a:t>façon</a:t>
            </a:r>
            <a:r>
              <a:rPr lang="en-US" dirty="0"/>
              <a:t> à </a:t>
            </a:r>
            <a:r>
              <a:rPr lang="en-US" dirty="0" err="1"/>
              <a:t>s’appliquer</a:t>
            </a:r>
            <a:r>
              <a:rPr lang="en-US" dirty="0"/>
              <a:t> à des </a:t>
            </a:r>
            <a:r>
              <a:rPr lang="en-US" dirty="0" err="1"/>
              <a:t>mesures</a:t>
            </a:r>
            <a:r>
              <a:rPr lang="en-US" dirty="0"/>
              <a:t> </a:t>
            </a:r>
            <a:r>
              <a:rPr lang="en-US" dirty="0" err="1"/>
              <a:t>adoptées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maintenues</a:t>
            </a:r>
            <a:r>
              <a:rPr lang="en-US" dirty="0"/>
              <a:t> par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Partie</a:t>
            </a:r>
            <a:r>
              <a:rPr lang="en-US" dirty="0"/>
              <a:t> par rapport aux </a:t>
            </a:r>
            <a:r>
              <a:rPr lang="en-US" dirty="0" err="1"/>
              <a:t>soins</a:t>
            </a:r>
            <a:r>
              <a:rPr lang="en-US" dirty="0"/>
              <a:t> de </a:t>
            </a:r>
            <a:r>
              <a:rPr lang="en-US" dirty="0" err="1"/>
              <a:t>sante</a:t>
            </a:r>
            <a:r>
              <a:rPr lang="en-US" dirty="0"/>
              <a:t>́, aux services de </a:t>
            </a:r>
            <a:r>
              <a:rPr lang="en-US" dirty="0" err="1"/>
              <a:t>sante</a:t>
            </a:r>
            <a:r>
              <a:rPr lang="en-US" dirty="0"/>
              <a:t>́ </a:t>
            </a:r>
            <a:r>
              <a:rPr lang="en-US" dirty="0" err="1"/>
              <a:t>ou</a:t>
            </a:r>
            <a:r>
              <a:rPr lang="en-US" dirty="0"/>
              <a:t> à </a:t>
            </a:r>
            <a:r>
              <a:rPr lang="en-US" dirty="0" err="1"/>
              <a:t>l’assurance-maladie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0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Health Coalition/ </a:t>
            </a:r>
            <a:br>
              <a:rPr lang="en-US" dirty="0" smtClean="0"/>
            </a:br>
            <a:r>
              <a:rPr lang="en-US" dirty="0" smtClean="0"/>
              <a:t>Coalition </a:t>
            </a:r>
            <a:r>
              <a:rPr lang="en-US" dirty="0" err="1" smtClean="0"/>
              <a:t>canadienne</a:t>
            </a:r>
            <a:r>
              <a:rPr lang="en-US" dirty="0" smtClean="0"/>
              <a:t> de la </a:t>
            </a:r>
            <a:r>
              <a:rPr lang="en-US" dirty="0" err="1" smtClean="0"/>
              <a:t>sant</a:t>
            </a:r>
            <a:r>
              <a:rPr lang="en-CA" dirty="0" err="1" smtClean="0"/>
              <a:t>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Canadian Health Coalition is a public advocacy organization dedicated to the preservation and improvement of Medicare.</a:t>
            </a:r>
          </a:p>
          <a:p>
            <a:r>
              <a:rPr lang="en-US" dirty="0"/>
              <a:t>Our membership is comprised of national organizations representing nurses, health care workers, seniors, churches, anti-poverty </a:t>
            </a:r>
            <a:r>
              <a:rPr lang="en-US" dirty="0" smtClean="0"/>
              <a:t>groups, women </a:t>
            </a:r>
            <a:r>
              <a:rPr lang="en-US" dirty="0"/>
              <a:t>and trade unions, as well as affiliated coalitions in 9 provinces and </a:t>
            </a:r>
            <a:r>
              <a:rPr lang="en-US" dirty="0" smtClean="0"/>
              <a:t>1 territory.</a:t>
            </a:r>
          </a:p>
          <a:p>
            <a:r>
              <a:rPr lang="en-US" dirty="0" smtClean="0"/>
              <a:t>--------------------------------------------------------------------------------------------------------------------------------</a:t>
            </a:r>
          </a:p>
          <a:p>
            <a:r>
              <a:rPr lang="en-US" dirty="0"/>
              <a:t>La Coalition </a:t>
            </a:r>
            <a:r>
              <a:rPr lang="en-US" dirty="0" err="1"/>
              <a:t>canadienne</a:t>
            </a:r>
            <a:r>
              <a:rPr lang="en-US" dirty="0"/>
              <a:t> de la santé </a:t>
            </a:r>
            <a:r>
              <a:rPr lang="en-US" dirty="0" err="1"/>
              <a:t>est</a:t>
            </a:r>
            <a:r>
              <a:rPr lang="en-US" dirty="0"/>
              <a:t> un </a:t>
            </a:r>
            <a:r>
              <a:rPr lang="en-US" dirty="0" err="1"/>
              <a:t>organisme</a:t>
            </a:r>
            <a:r>
              <a:rPr lang="en-US" dirty="0"/>
              <a:t> public de </a:t>
            </a:r>
            <a:r>
              <a:rPr lang="en-US" dirty="0" err="1"/>
              <a:t>défense</a:t>
            </a:r>
            <a:r>
              <a:rPr lang="en-US" dirty="0"/>
              <a:t> </a:t>
            </a:r>
            <a:r>
              <a:rPr lang="en-US" dirty="0" err="1"/>
              <a:t>voué</a:t>
            </a:r>
            <a:r>
              <a:rPr lang="en-US" dirty="0"/>
              <a:t>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préserver</a:t>
            </a:r>
            <a:r>
              <a:rPr lang="en-US" dirty="0"/>
              <a:t> et </a:t>
            </a:r>
            <a:r>
              <a:rPr lang="en-US" dirty="0" err="1"/>
              <a:t>à</a:t>
            </a:r>
            <a:r>
              <a:rPr lang="en-US" dirty="0"/>
              <a:t> </a:t>
            </a:r>
            <a:r>
              <a:rPr lang="en-US" dirty="0" err="1"/>
              <a:t>améliorer</a:t>
            </a:r>
            <a:r>
              <a:rPr lang="en-US" dirty="0"/>
              <a:t> le régime </a:t>
            </a:r>
            <a:r>
              <a:rPr lang="en-US" dirty="0" err="1"/>
              <a:t>d’assurance‑maladie</a:t>
            </a:r>
            <a:r>
              <a:rPr lang="en-US" dirty="0"/>
              <a:t>.</a:t>
            </a:r>
          </a:p>
          <a:p>
            <a:r>
              <a:rPr lang="en-US" dirty="0"/>
              <a:t>Nos </a:t>
            </a:r>
            <a:r>
              <a:rPr lang="en-US" dirty="0" err="1"/>
              <a:t>membres</a:t>
            </a:r>
            <a:r>
              <a:rPr lang="en-US" dirty="0"/>
              <a:t> </a:t>
            </a:r>
            <a:r>
              <a:rPr lang="en-US" dirty="0" err="1"/>
              <a:t>sont</a:t>
            </a:r>
            <a:r>
              <a:rPr lang="en-US" dirty="0"/>
              <a:t> des </a:t>
            </a:r>
            <a:r>
              <a:rPr lang="en-US" dirty="0" err="1"/>
              <a:t>organisations</a:t>
            </a:r>
            <a:r>
              <a:rPr lang="en-US" dirty="0"/>
              <a:t> </a:t>
            </a:r>
            <a:r>
              <a:rPr lang="en-US" dirty="0" err="1"/>
              <a:t>nationales</a:t>
            </a:r>
            <a:r>
              <a:rPr lang="en-US" dirty="0"/>
              <a:t> </a:t>
            </a:r>
            <a:r>
              <a:rPr lang="en-US" dirty="0" err="1"/>
              <a:t>représentant</a:t>
            </a:r>
            <a:r>
              <a:rPr lang="en-US" dirty="0"/>
              <a:t> des </a:t>
            </a:r>
            <a:r>
              <a:rPr lang="en-US" dirty="0" err="1"/>
              <a:t>infirmières</a:t>
            </a:r>
            <a:r>
              <a:rPr lang="en-US" dirty="0"/>
              <a:t>, des </a:t>
            </a:r>
            <a:r>
              <a:rPr lang="en-US" dirty="0" err="1"/>
              <a:t>travailleurs</a:t>
            </a:r>
            <a:r>
              <a:rPr lang="en-US" dirty="0"/>
              <a:t> de la santé, des </a:t>
            </a:r>
            <a:r>
              <a:rPr lang="en-US" dirty="0" err="1"/>
              <a:t>personnes</a:t>
            </a:r>
            <a:r>
              <a:rPr lang="en-US" dirty="0"/>
              <a:t> </a:t>
            </a:r>
            <a:r>
              <a:rPr lang="en-US" dirty="0" err="1"/>
              <a:t>âgées</a:t>
            </a:r>
            <a:r>
              <a:rPr lang="en-US" dirty="0"/>
              <a:t>, des </a:t>
            </a:r>
            <a:r>
              <a:rPr lang="en-US" dirty="0" err="1"/>
              <a:t>communautés</a:t>
            </a:r>
            <a:r>
              <a:rPr lang="en-US" dirty="0"/>
              <a:t> </a:t>
            </a:r>
            <a:r>
              <a:rPr lang="en-US" dirty="0" err="1"/>
              <a:t>religieuses</a:t>
            </a:r>
            <a:r>
              <a:rPr lang="en-US" dirty="0"/>
              <a:t>, des </a:t>
            </a:r>
            <a:r>
              <a:rPr lang="en-US" dirty="0" err="1"/>
              <a:t>groupes</a:t>
            </a:r>
            <a:r>
              <a:rPr lang="en-US" dirty="0"/>
              <a:t> de </a:t>
            </a:r>
            <a:r>
              <a:rPr lang="en-US" dirty="0" err="1"/>
              <a:t>lutte</a:t>
            </a:r>
            <a:r>
              <a:rPr lang="en-US" dirty="0"/>
              <a:t> </a:t>
            </a:r>
            <a:r>
              <a:rPr lang="en-US" dirty="0" err="1"/>
              <a:t>contre</a:t>
            </a:r>
            <a:r>
              <a:rPr lang="en-US" dirty="0"/>
              <a:t> la </a:t>
            </a:r>
            <a:r>
              <a:rPr lang="en-US" dirty="0" err="1"/>
              <a:t>pauvreté</a:t>
            </a:r>
            <a:r>
              <a:rPr lang="en-US" dirty="0"/>
              <a:t>, des femmes et des </a:t>
            </a:r>
            <a:r>
              <a:rPr lang="en-US" dirty="0" err="1"/>
              <a:t>syndicats</a:t>
            </a:r>
            <a:r>
              <a:rPr lang="en-US" dirty="0"/>
              <a:t> de </a:t>
            </a:r>
            <a:r>
              <a:rPr lang="en-US" dirty="0" err="1"/>
              <a:t>même</a:t>
            </a:r>
            <a:r>
              <a:rPr lang="en-US" dirty="0"/>
              <a:t> que des coalitions </a:t>
            </a:r>
            <a:r>
              <a:rPr lang="en-US" dirty="0" err="1"/>
              <a:t>affiliées</a:t>
            </a:r>
            <a:r>
              <a:rPr lang="en-US" dirty="0"/>
              <a:t> </a:t>
            </a:r>
            <a:r>
              <a:rPr lang="en-US" dirty="0" err="1"/>
              <a:t>dans</a:t>
            </a:r>
            <a:r>
              <a:rPr lang="en-US" dirty="0"/>
              <a:t> </a:t>
            </a:r>
            <a:r>
              <a:rPr lang="en-US" dirty="0" err="1"/>
              <a:t>neuf</a:t>
            </a:r>
            <a:r>
              <a:rPr lang="en-US" dirty="0"/>
              <a:t> provinces et </a:t>
            </a:r>
            <a:r>
              <a:rPr lang="en-US" dirty="0" smtClean="0"/>
              <a:t>un </a:t>
            </a:r>
            <a:r>
              <a:rPr lang="en-US" dirty="0" err="1" smtClean="0"/>
              <a:t>territoire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19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Tommy Douglas the “Father of Medicare” /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19837" y="1582738"/>
            <a:ext cx="3454400" cy="355600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Tommy Douglas le “</a:t>
            </a:r>
            <a:r>
              <a:rPr lang="en-US" sz="3600" dirty="0" err="1" smtClean="0">
                <a:latin typeface="+mj-lt"/>
              </a:rPr>
              <a:t>père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smtClean="0">
                <a:latin typeface="+mj-lt"/>
              </a:rPr>
              <a:t>de </a:t>
            </a:r>
            <a:r>
              <a:rPr lang="en-US" sz="3600" dirty="0" err="1" smtClean="0">
                <a:latin typeface="+mj-lt"/>
              </a:rPr>
              <a:t>l’assurance-maladie</a:t>
            </a:r>
            <a:r>
              <a:rPr lang="en-US" sz="3600" dirty="0" smtClean="0">
                <a:latin typeface="+mj-lt"/>
              </a:rPr>
              <a:t>”</a:t>
            </a:r>
            <a:endParaRPr lang="en-US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608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1097280" y="591410"/>
            <a:ext cx="4937760" cy="736282"/>
          </a:xfrm>
        </p:spPr>
        <p:txBody>
          <a:bodyPr/>
          <a:lstStyle/>
          <a:p>
            <a:r>
              <a:rPr lang="en-US" b="1" dirty="0" smtClean="0"/>
              <a:t>Public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97280" y="1838055"/>
            <a:ext cx="4937760" cy="4116178"/>
          </a:xfrm>
        </p:spPr>
        <p:txBody>
          <a:bodyPr/>
          <a:lstStyle/>
          <a:p>
            <a:r>
              <a:rPr lang="en-US" dirty="0" smtClean="0"/>
              <a:t>Hospitals / </a:t>
            </a:r>
            <a:r>
              <a:rPr lang="en-US" dirty="0" err="1" smtClean="0"/>
              <a:t>hôpitaux</a:t>
            </a:r>
            <a:endParaRPr lang="en-US" dirty="0" smtClean="0"/>
          </a:p>
          <a:p>
            <a:r>
              <a:rPr lang="en-US" dirty="0" smtClean="0"/>
              <a:t>Physicians / </a:t>
            </a:r>
            <a:r>
              <a:rPr lang="en-US" dirty="0" err="1" smtClean="0"/>
              <a:t>médecins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6217920" y="591410"/>
            <a:ext cx="4937760" cy="736282"/>
          </a:xfrm>
        </p:spPr>
        <p:txBody>
          <a:bodyPr/>
          <a:lstStyle/>
          <a:p>
            <a:r>
              <a:rPr lang="en-US" b="1" dirty="0" smtClean="0"/>
              <a:t>Private/PRIVÉ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6217920" y="1838055"/>
            <a:ext cx="4937760" cy="4116178"/>
          </a:xfrm>
        </p:spPr>
        <p:txBody>
          <a:bodyPr/>
          <a:lstStyle/>
          <a:p>
            <a:r>
              <a:rPr lang="en-US" dirty="0" smtClean="0"/>
              <a:t>Medication / </a:t>
            </a:r>
            <a:r>
              <a:rPr lang="en-US" dirty="0" err="1" smtClean="0"/>
              <a:t>médiaments</a:t>
            </a:r>
            <a:endParaRPr lang="en-US" dirty="0" smtClean="0"/>
          </a:p>
          <a:p>
            <a:r>
              <a:rPr lang="en-US" dirty="0" smtClean="0"/>
              <a:t>Vision care / </a:t>
            </a:r>
            <a:r>
              <a:rPr lang="en-US" dirty="0" err="1" smtClean="0"/>
              <a:t>soins</a:t>
            </a:r>
            <a:r>
              <a:rPr lang="en-US" dirty="0" smtClean="0"/>
              <a:t> de la </a:t>
            </a:r>
            <a:r>
              <a:rPr lang="en-US" dirty="0" err="1" smtClean="0"/>
              <a:t>vue</a:t>
            </a:r>
            <a:endParaRPr lang="en-US" dirty="0" smtClean="0"/>
          </a:p>
          <a:p>
            <a:r>
              <a:rPr lang="en-US" dirty="0" smtClean="0"/>
              <a:t>Dental / </a:t>
            </a:r>
            <a:r>
              <a:rPr lang="en-US" dirty="0" err="1" smtClean="0"/>
              <a:t>soins</a:t>
            </a:r>
            <a:r>
              <a:rPr lang="en-US" dirty="0" smtClean="0"/>
              <a:t> </a:t>
            </a:r>
            <a:r>
              <a:rPr lang="en-US" dirty="0" err="1" smtClean="0"/>
              <a:t>dentaires</a:t>
            </a:r>
            <a:endParaRPr lang="en-US" dirty="0" smtClean="0"/>
          </a:p>
          <a:p>
            <a:r>
              <a:rPr lang="en-US" dirty="0" smtClean="0"/>
              <a:t>Mental health / santé </a:t>
            </a:r>
            <a:r>
              <a:rPr lang="en-US" dirty="0" err="1" smtClean="0"/>
              <a:t>mentale</a:t>
            </a:r>
            <a:endParaRPr lang="en-US" dirty="0" smtClean="0"/>
          </a:p>
          <a:p>
            <a:r>
              <a:rPr lang="en-US" dirty="0" smtClean="0"/>
              <a:t>Home and long term care / </a:t>
            </a:r>
            <a:br>
              <a:rPr lang="en-US" dirty="0" smtClean="0"/>
            </a:br>
            <a:r>
              <a:rPr lang="en-US" dirty="0" err="1" smtClean="0"/>
              <a:t>soins</a:t>
            </a:r>
            <a:r>
              <a:rPr lang="en-US" dirty="0" smtClean="0"/>
              <a:t> à domicile et de longue </a:t>
            </a:r>
            <a:r>
              <a:rPr lang="en-US" dirty="0" err="1" smtClean="0"/>
              <a:t>durée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7877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Principles of the Canada Health Act/ </a:t>
            </a:r>
            <a:r>
              <a:rPr lang="en-US" dirty="0" err="1" smtClean="0"/>
              <a:t>Principes</a:t>
            </a:r>
            <a:r>
              <a:rPr lang="en-US" dirty="0" smtClean="0"/>
              <a:t> de la </a:t>
            </a:r>
            <a:r>
              <a:rPr lang="fr-FR" dirty="0" smtClean="0"/>
              <a:t>Loi </a:t>
            </a:r>
            <a:r>
              <a:rPr lang="fr-FR" dirty="0"/>
              <a:t>canadienne de la santé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Publicly administered </a:t>
            </a:r>
          </a:p>
          <a:p>
            <a:r>
              <a:rPr lang="en-US" dirty="0" smtClean="0"/>
              <a:t>Comprehensive</a:t>
            </a:r>
          </a:p>
          <a:p>
            <a:r>
              <a:rPr lang="en-US" dirty="0" smtClean="0"/>
              <a:t>Portable </a:t>
            </a:r>
          </a:p>
          <a:p>
            <a:r>
              <a:rPr lang="en-US" dirty="0" smtClean="0"/>
              <a:t>Accessible</a:t>
            </a:r>
          </a:p>
          <a:p>
            <a:r>
              <a:rPr lang="en-US" dirty="0" smtClean="0"/>
              <a:t>Universal </a:t>
            </a:r>
          </a:p>
          <a:p>
            <a:r>
              <a:rPr lang="en-US" dirty="0" smtClean="0"/>
              <a:t>Without user fees or extra billing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Administré</a:t>
            </a:r>
            <a:r>
              <a:rPr lang="en-US" dirty="0" smtClean="0"/>
              <a:t> </a:t>
            </a:r>
            <a:r>
              <a:rPr lang="en-US" dirty="0" err="1" smtClean="0"/>
              <a:t>publiquement</a:t>
            </a: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Compréhensif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Portable</a:t>
            </a:r>
          </a:p>
          <a:p>
            <a:pPr marL="0" indent="0">
              <a:buNone/>
            </a:pPr>
            <a:r>
              <a:rPr lang="en-US" dirty="0" smtClean="0"/>
              <a:t>Accessible</a:t>
            </a:r>
          </a:p>
          <a:p>
            <a:pPr marL="0" indent="0">
              <a:buNone/>
            </a:pPr>
            <a:r>
              <a:rPr lang="en-US" dirty="0" err="1" smtClean="0"/>
              <a:t>Universel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Sans </a:t>
            </a:r>
            <a:r>
              <a:rPr lang="en-US" dirty="0" err="1" smtClean="0"/>
              <a:t>frais</a:t>
            </a:r>
            <a:r>
              <a:rPr lang="en-US" dirty="0" smtClean="0"/>
              <a:t> </a:t>
            </a:r>
            <a:r>
              <a:rPr lang="en-US" dirty="0" err="1" smtClean="0"/>
              <a:t>d’usage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frais</a:t>
            </a:r>
            <a:r>
              <a:rPr lang="en-US" dirty="0" smtClean="0"/>
              <a:t> </a:t>
            </a:r>
            <a:r>
              <a:rPr lang="en-US" dirty="0" err="1" smtClean="0"/>
              <a:t>accessoires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36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Values of care vs. values of trade/ </a:t>
            </a:r>
            <a:br>
              <a:rPr lang="en-US" dirty="0" smtClean="0"/>
            </a:br>
            <a:r>
              <a:rPr lang="en-US" dirty="0" smtClean="0"/>
              <a:t>La </a:t>
            </a:r>
            <a:r>
              <a:rPr lang="en-US" dirty="0" err="1" smtClean="0"/>
              <a:t>valeur</a:t>
            </a:r>
            <a:r>
              <a:rPr lang="en-US" dirty="0" smtClean="0"/>
              <a:t> des </a:t>
            </a:r>
            <a:r>
              <a:rPr lang="en-US" dirty="0" err="1" smtClean="0"/>
              <a:t>soins</a:t>
            </a:r>
            <a:r>
              <a:rPr lang="en-US" dirty="0" smtClean="0"/>
              <a:t> vs. la </a:t>
            </a:r>
            <a:r>
              <a:rPr lang="en-US" dirty="0" err="1" smtClean="0"/>
              <a:t>valeur</a:t>
            </a:r>
            <a:r>
              <a:rPr lang="en-US" dirty="0" smtClean="0"/>
              <a:t> du </a:t>
            </a:r>
            <a:r>
              <a:rPr lang="en-US" dirty="0" err="1" smtClean="0"/>
              <a:t>marché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CA" dirty="0"/>
              <a:t>Canada’s public health care system is based on the values of Canadians and those are very clear when it comes to health care: need regardless of the ability to pay. </a:t>
            </a: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Trade </a:t>
            </a:r>
            <a:r>
              <a:rPr lang="en-CA" dirty="0"/>
              <a:t>agreements, on the other hand, are in blunt opposition to these values. The principles which regulate the market support the ability to profit. They diminish so called trade-barriers to allow trade liberalization, and allocate services on the basis of purchasing power.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fr-FR" dirty="0"/>
              <a:t>Le système public canadien de soins de santé est fondé sur les valeurs des Canadiens. </a:t>
            </a:r>
            <a:r>
              <a:rPr lang="fr-FR" dirty="0" smtClean="0"/>
              <a:t>Ces valeurs </a:t>
            </a:r>
            <a:r>
              <a:rPr lang="fr-FR" dirty="0"/>
              <a:t>sont très claires lorsqu’il s’agit des soins de </a:t>
            </a:r>
            <a:r>
              <a:rPr lang="fr-FR" dirty="0" smtClean="0"/>
              <a:t>santé: </a:t>
            </a:r>
            <a:r>
              <a:rPr lang="fr-FR" dirty="0"/>
              <a:t>le besoin avant la capacité de payer.</a:t>
            </a:r>
          </a:p>
          <a:p>
            <a:r>
              <a:rPr lang="fr-FR" dirty="0"/>
              <a:t>Les accords commerciaux, par contre, vont à l’encontre de ces valeurs. Les principes régissant </a:t>
            </a:r>
            <a:r>
              <a:rPr lang="fr-FR" dirty="0" smtClean="0"/>
              <a:t>le marché </a:t>
            </a:r>
            <a:r>
              <a:rPr lang="fr-FR" dirty="0"/>
              <a:t>favorisent le profit. Ils diminuent les soi-disant obstacles au commerce en </a:t>
            </a:r>
            <a:r>
              <a:rPr lang="fr-FR" dirty="0" smtClean="0"/>
              <a:t>permettant la </a:t>
            </a:r>
            <a:r>
              <a:rPr lang="fr-FR" dirty="0"/>
              <a:t>libéralisation du commerce, et les services sont fournis sur la base du pouvoir d’achat.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Costs of medication in Canada/</a:t>
            </a:r>
            <a:br>
              <a:rPr lang="en-US" dirty="0" smtClean="0"/>
            </a:br>
            <a:r>
              <a:rPr lang="en-US" dirty="0" err="1" smtClean="0"/>
              <a:t>Coûts</a:t>
            </a:r>
            <a:r>
              <a:rPr lang="en-US" dirty="0" smtClean="0"/>
              <a:t> </a:t>
            </a:r>
            <a:r>
              <a:rPr lang="en-US" dirty="0" err="1" smtClean="0"/>
              <a:t>associés</a:t>
            </a:r>
            <a:r>
              <a:rPr lang="en-US" dirty="0" smtClean="0"/>
              <a:t> aux medicaments au Canada 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1928" y="1846263"/>
            <a:ext cx="3108469" cy="40227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680397" y="2149465"/>
            <a:ext cx="347528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713 $ </a:t>
            </a:r>
            <a:r>
              <a:rPr lang="en-US" dirty="0" err="1" smtClean="0"/>
              <a:t>canadien</a:t>
            </a:r>
            <a:r>
              <a:rPr lang="en-US" dirty="0" smtClean="0"/>
              <a:t> par </a:t>
            </a:r>
            <a:r>
              <a:rPr lang="en-US" dirty="0" err="1" smtClean="0"/>
              <a:t>personne</a:t>
            </a:r>
            <a:r>
              <a:rPr lang="en-US" dirty="0" smtClean="0"/>
              <a:t> par </a:t>
            </a:r>
            <a:r>
              <a:rPr lang="en-US" dirty="0" err="1" smtClean="0"/>
              <a:t>ann</a:t>
            </a:r>
            <a:r>
              <a:rPr lang="en-CA" dirty="0" err="1" smtClean="0"/>
              <a:t>ée</a:t>
            </a:r>
            <a:endParaRPr lang="en-US" dirty="0"/>
          </a:p>
          <a:p>
            <a:r>
              <a:rPr lang="en-US" dirty="0" err="1"/>
              <a:t>Moyenne</a:t>
            </a:r>
            <a:r>
              <a:rPr lang="en-US" dirty="0"/>
              <a:t> de </a:t>
            </a:r>
            <a:r>
              <a:rPr lang="en-US" dirty="0" err="1"/>
              <a:t>l'OCDE</a:t>
            </a:r>
            <a:r>
              <a:rPr lang="en-US" dirty="0"/>
              <a:t> 515 $ par </a:t>
            </a:r>
            <a:r>
              <a:rPr lang="en-US" dirty="0" err="1"/>
              <a:t>personne</a:t>
            </a:r>
            <a:r>
              <a:rPr lang="en-US" dirty="0"/>
              <a:t> par </a:t>
            </a:r>
            <a:r>
              <a:rPr lang="en-US" dirty="0" err="1"/>
              <a:t>ann</a:t>
            </a:r>
            <a:r>
              <a:rPr lang="en-CA" dirty="0" err="1"/>
              <a:t>ée</a:t>
            </a:r>
            <a:endParaRPr lang="en-US" dirty="0"/>
          </a:p>
          <a:p>
            <a:endParaRPr lang="en-US" dirty="0"/>
          </a:p>
          <a:p>
            <a:r>
              <a:rPr lang="en-US" dirty="0"/>
              <a:t>Avec </a:t>
            </a:r>
            <a:r>
              <a:rPr lang="en-US" dirty="0" smtClean="0"/>
              <a:t>les </a:t>
            </a:r>
            <a:r>
              <a:rPr lang="en-US" dirty="0"/>
              <a:t>accords </a:t>
            </a:r>
            <a:r>
              <a:rPr lang="en-US" dirty="0" err="1"/>
              <a:t>commerciaux</a:t>
            </a:r>
            <a:r>
              <a:rPr lang="en-US" dirty="0"/>
              <a:t> </a:t>
            </a:r>
            <a:r>
              <a:rPr lang="en-US" dirty="0" err="1"/>
              <a:t>cela</a:t>
            </a:r>
            <a:r>
              <a:rPr lang="en-US" dirty="0"/>
              <a:t> </a:t>
            </a:r>
            <a:r>
              <a:rPr lang="en-US" dirty="0" err="1"/>
              <a:t>augmentera</a:t>
            </a:r>
            <a:r>
              <a:rPr lang="en-US" dirty="0"/>
              <a:t> de 800 millions $</a:t>
            </a:r>
          </a:p>
          <a:p>
            <a:endParaRPr lang="en-US" dirty="0"/>
          </a:p>
          <a:p>
            <a:r>
              <a:rPr lang="en-US" dirty="0"/>
              <a:t>Avec </a:t>
            </a:r>
            <a:r>
              <a:rPr lang="en-US" dirty="0" err="1" smtClean="0"/>
              <a:t>l’assurance-médicaments</a:t>
            </a:r>
            <a:r>
              <a:rPr lang="en-US" dirty="0" smtClean="0"/>
              <a:t> </a:t>
            </a:r>
            <a:r>
              <a:rPr lang="en-US" dirty="0" err="1" smtClean="0"/>
              <a:t>universel</a:t>
            </a:r>
            <a:r>
              <a:rPr lang="en-US" dirty="0" smtClean="0"/>
              <a:t>, </a:t>
            </a:r>
            <a:r>
              <a:rPr lang="en-US" dirty="0" err="1" smtClean="0"/>
              <a:t>cela</a:t>
            </a:r>
            <a:r>
              <a:rPr lang="en-US" dirty="0" smtClean="0"/>
              <a:t> </a:t>
            </a:r>
            <a:r>
              <a:rPr lang="en-US" dirty="0" err="1"/>
              <a:t>pourrait</a:t>
            </a:r>
            <a:r>
              <a:rPr lang="en-US" dirty="0"/>
              <a:t> </a:t>
            </a:r>
            <a:r>
              <a:rPr lang="en-US" dirty="0" err="1"/>
              <a:t>diminuer</a:t>
            </a:r>
            <a:r>
              <a:rPr lang="en-US" dirty="0"/>
              <a:t> de 11 milliards $</a:t>
            </a:r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56678" y="2495774"/>
            <a:ext cx="2646381" cy="2861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Canada $713/pp/</a:t>
            </a:r>
            <a:r>
              <a:rPr lang="en-US" dirty="0" err="1"/>
              <a:t>yr</a:t>
            </a:r>
            <a:endParaRPr lang="en-US" dirty="0"/>
          </a:p>
          <a:p>
            <a:r>
              <a:rPr lang="en-US" dirty="0"/>
              <a:t>OECD average $515/pp/</a:t>
            </a:r>
            <a:r>
              <a:rPr lang="en-US" dirty="0" err="1"/>
              <a:t>yr</a:t>
            </a:r>
            <a:endParaRPr lang="en-US" dirty="0"/>
          </a:p>
          <a:p>
            <a:endParaRPr lang="en-US" dirty="0"/>
          </a:p>
          <a:p>
            <a:r>
              <a:rPr lang="en-US" dirty="0"/>
              <a:t>With trade deals this will increase by $800 million </a:t>
            </a:r>
          </a:p>
          <a:p>
            <a:endParaRPr lang="en-US" dirty="0"/>
          </a:p>
          <a:p>
            <a:r>
              <a:rPr lang="en-US" dirty="0"/>
              <a:t>With </a:t>
            </a:r>
            <a:r>
              <a:rPr lang="en-US" dirty="0" err="1"/>
              <a:t>pharmacare</a:t>
            </a:r>
            <a:r>
              <a:rPr lang="en-US" dirty="0"/>
              <a:t> this could decrease by $11 billion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8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2627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Spending on Medication / </a:t>
            </a:r>
            <a:br>
              <a:rPr lang="en-US" dirty="0" smtClean="0"/>
            </a:br>
            <a:r>
              <a:rPr lang="en-US" dirty="0" err="1" smtClean="0"/>
              <a:t>Sommes</a:t>
            </a:r>
            <a:r>
              <a:rPr lang="en-US" dirty="0" smtClean="0"/>
              <a:t> </a:t>
            </a:r>
            <a:r>
              <a:rPr lang="en-US" dirty="0" err="1" smtClean="0"/>
              <a:t>déboursées</a:t>
            </a:r>
            <a:r>
              <a:rPr lang="en-US" dirty="0" smtClean="0"/>
              <a:t> pour les </a:t>
            </a:r>
            <a:r>
              <a:rPr lang="en-US" dirty="0" err="1" smtClean="0"/>
              <a:t>médicaments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064" y="1790700"/>
            <a:ext cx="7409703" cy="4475797"/>
          </a:xfrm>
        </p:spPr>
      </p:pic>
    </p:spTree>
    <p:extLst>
      <p:ext uri="{BB962C8B-B14F-4D97-AF65-F5344CB8AC3E}">
        <p14:creationId xmlns:p14="http://schemas.microsoft.com/office/powerpoint/2010/main" val="2325492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Statistics of Medicine in Canada/ Les </a:t>
            </a:r>
            <a:r>
              <a:rPr lang="en-US" dirty="0" err="1" smtClean="0"/>
              <a:t>statistiques</a:t>
            </a:r>
            <a:r>
              <a:rPr lang="en-US" dirty="0" smtClean="0"/>
              <a:t> sur les </a:t>
            </a:r>
            <a:r>
              <a:rPr lang="en-US" dirty="0" err="1" smtClean="0"/>
              <a:t>médicaments</a:t>
            </a:r>
            <a:r>
              <a:rPr lang="en-US" dirty="0" smtClean="0"/>
              <a:t> au Canada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 smtClean="0"/>
              <a:t> 1 in 5 struggle to fill prescriptions</a:t>
            </a:r>
          </a:p>
          <a:p>
            <a:pPr>
              <a:buFont typeface="Wingdings" charset="2"/>
              <a:buChar char="q"/>
            </a:pPr>
            <a:r>
              <a:rPr lang="en-US" dirty="0"/>
              <a:t> </a:t>
            </a:r>
            <a:r>
              <a:rPr lang="en-US" dirty="0" smtClean="0"/>
              <a:t>1 in 10 haven’t filled a prescription due to cost</a:t>
            </a:r>
          </a:p>
          <a:p>
            <a:pPr>
              <a:buFont typeface="Wingdings" charset="2"/>
              <a:buChar char="q"/>
            </a:pPr>
            <a:r>
              <a:rPr lang="en-US" dirty="0" smtClean="0"/>
              <a:t> Canada has the 2</a:t>
            </a:r>
            <a:r>
              <a:rPr lang="en-US" baseline="30000" dirty="0" smtClean="0"/>
              <a:t>nd</a:t>
            </a:r>
            <a:r>
              <a:rPr lang="en-US" dirty="0" smtClean="0"/>
              <a:t> highest prices in the OECD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en-US" dirty="0"/>
              <a:t> 1 </a:t>
            </a:r>
            <a:r>
              <a:rPr lang="en-US" dirty="0" err="1" smtClean="0"/>
              <a:t>personne</a:t>
            </a:r>
            <a:r>
              <a:rPr lang="en-US" dirty="0" smtClean="0"/>
              <a:t> sur </a:t>
            </a:r>
            <a:r>
              <a:rPr lang="en-US" dirty="0"/>
              <a:t>5 </a:t>
            </a:r>
            <a:r>
              <a:rPr lang="en-US" dirty="0" smtClean="0"/>
              <a:t>a de la </a:t>
            </a:r>
            <a:r>
              <a:rPr lang="en-US" dirty="0" err="1" smtClean="0"/>
              <a:t>difficulté</a:t>
            </a:r>
            <a:r>
              <a:rPr lang="en-US" dirty="0" smtClean="0"/>
              <a:t> à </a:t>
            </a:r>
            <a:r>
              <a:rPr lang="en-US" dirty="0" err="1" smtClean="0"/>
              <a:t>remplir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ordonnances</a:t>
            </a:r>
            <a:endParaRPr lang="en-US" dirty="0"/>
          </a:p>
          <a:p>
            <a:pPr>
              <a:buFont typeface="Wingdings" charset="2"/>
              <a:buChar char="q"/>
            </a:pPr>
            <a:r>
              <a:rPr lang="en-US" dirty="0"/>
              <a:t> 1 </a:t>
            </a:r>
            <a:r>
              <a:rPr lang="en-US" dirty="0" err="1" smtClean="0"/>
              <a:t>personne</a:t>
            </a:r>
            <a:r>
              <a:rPr lang="en-US" dirty="0" smtClean="0"/>
              <a:t> sur </a:t>
            </a:r>
            <a:r>
              <a:rPr lang="en-US" dirty="0"/>
              <a:t>10 </a:t>
            </a:r>
            <a:r>
              <a:rPr lang="en-US" dirty="0" smtClean="0"/>
              <a:t>ne fait pas </a:t>
            </a:r>
            <a:r>
              <a:rPr lang="en-US" dirty="0" err="1" smtClean="0"/>
              <a:t>remplir</a:t>
            </a:r>
            <a:r>
              <a:rPr lang="en-US" dirty="0" smtClean="0"/>
              <a:t> </a:t>
            </a:r>
            <a:r>
              <a:rPr lang="en-US" dirty="0" err="1" smtClean="0"/>
              <a:t>ses</a:t>
            </a:r>
            <a:r>
              <a:rPr lang="en-US" dirty="0" smtClean="0"/>
              <a:t> ordonnances </a:t>
            </a:r>
            <a:r>
              <a:rPr lang="en-US" dirty="0" err="1" smtClean="0"/>
              <a:t>en</a:t>
            </a:r>
            <a:r>
              <a:rPr lang="en-US" dirty="0" smtClean="0"/>
              <a:t> raison des </a:t>
            </a:r>
            <a:r>
              <a:rPr lang="en-US" dirty="0" err="1" smtClean="0"/>
              <a:t>coûts</a:t>
            </a:r>
            <a:endParaRPr lang="en-US" dirty="0" smtClean="0"/>
          </a:p>
          <a:p>
            <a:pPr>
              <a:buFont typeface="Wingdings" charset="2"/>
              <a:buChar char="q"/>
            </a:pPr>
            <a:r>
              <a:rPr lang="en-US" dirty="0" smtClean="0"/>
              <a:t> Le Canada </a:t>
            </a:r>
            <a:r>
              <a:rPr lang="en-US" dirty="0" err="1" smtClean="0"/>
              <a:t>est</a:t>
            </a:r>
            <a:r>
              <a:rPr lang="en-US" dirty="0" smtClean="0"/>
              <a:t> au </a:t>
            </a:r>
            <a:r>
              <a:rPr lang="en-US" dirty="0" err="1" smtClean="0"/>
              <a:t>deuxième</a:t>
            </a:r>
            <a:r>
              <a:rPr lang="en-US" dirty="0" smtClean="0"/>
              <a:t> rang des </a:t>
            </a:r>
            <a:r>
              <a:rPr lang="en-US" dirty="0"/>
              <a:t>pays de </a:t>
            </a:r>
            <a:r>
              <a:rPr lang="en-US" dirty="0" err="1" smtClean="0"/>
              <a:t>l’OCDE</a:t>
            </a:r>
            <a:r>
              <a:rPr lang="en-US" dirty="0" smtClean="0"/>
              <a:t> pour </a:t>
            </a:r>
            <a:r>
              <a:rPr lang="en-US" dirty="0" err="1" smtClean="0"/>
              <a:t>ce</a:t>
            </a:r>
            <a:r>
              <a:rPr lang="en-US" dirty="0" smtClean="0"/>
              <a:t> qui </a:t>
            </a:r>
            <a:r>
              <a:rPr lang="en-US" dirty="0" err="1" smtClean="0"/>
              <a:t>est</a:t>
            </a:r>
            <a:r>
              <a:rPr lang="en-US" dirty="0" smtClean="0"/>
              <a:t> des </a:t>
            </a:r>
            <a:r>
              <a:rPr lang="en-US" dirty="0" err="1" smtClean="0"/>
              <a:t>coûts</a:t>
            </a:r>
            <a:r>
              <a:rPr lang="en-US" dirty="0" smtClean="0"/>
              <a:t> </a:t>
            </a:r>
            <a:r>
              <a:rPr lang="en-US" dirty="0" err="1" smtClean="0"/>
              <a:t>élevés</a:t>
            </a:r>
            <a:r>
              <a:rPr lang="en-US" dirty="0"/>
              <a:t> </a:t>
            </a:r>
            <a:r>
              <a:rPr lang="en-US" dirty="0" smtClean="0"/>
              <a:t>des </a:t>
            </a:r>
            <a:r>
              <a:rPr lang="en-US" dirty="0" err="1" smtClean="0"/>
              <a:t>médicaments</a:t>
            </a:r>
            <a:r>
              <a:rPr lang="en-US" dirty="0" smtClean="0"/>
              <a:t> </a:t>
            </a:r>
            <a:r>
              <a:rPr lang="en-US" dirty="0"/>
              <a:t>sur ordonnance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1076" y="4077297"/>
            <a:ext cx="2523963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4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4496</TotalTime>
  <Words>768</Words>
  <Application>Microsoft Office PowerPoint</Application>
  <PresentationFormat>Widescreen</PresentationFormat>
  <Paragraphs>84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Calibri Light</vt:lpstr>
      <vt:lpstr>Wingdings</vt:lpstr>
      <vt:lpstr>Retrospect</vt:lpstr>
      <vt:lpstr>TPP and Health Care/ PTP et les soins de santé</vt:lpstr>
      <vt:lpstr>Canadian Health Coalition/  Coalition canadienne de la santé</vt:lpstr>
      <vt:lpstr>Tommy Douglas the “Father of Medicare” / </vt:lpstr>
      <vt:lpstr>PowerPoint Presentation</vt:lpstr>
      <vt:lpstr>Principles of the Canada Health Act/ Principes de la Loi canadienne de la santé</vt:lpstr>
      <vt:lpstr>Values of care vs. values of trade/  La valeur des soins vs. la valeur du marché</vt:lpstr>
      <vt:lpstr>Costs of medication in Canada/ Coûts associés aux medicaments au Canada </vt:lpstr>
      <vt:lpstr>Spending on Medication /  Sommes déboursées pour les médicaments</vt:lpstr>
      <vt:lpstr>The Statistics of Medicine in Canada/ Les statistiques sur les médicaments au Canada</vt:lpstr>
      <vt:lpstr>TPP &amp; Medication /  PPT et les médicaments</vt:lpstr>
      <vt:lpstr>Drug safety/ innocuité des médicaments</vt:lpstr>
      <vt:lpstr>Conclusion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TPP and Health Care/ PTP et soins de santé</dc:title>
  <dc:creator>adrienne silnicki</dc:creator>
  <cp:lastModifiedBy>Amelie Baillargeon</cp:lastModifiedBy>
  <cp:revision>19</cp:revision>
  <dcterms:created xsi:type="dcterms:W3CDTF">2016-08-11T13:49:26Z</dcterms:created>
  <dcterms:modified xsi:type="dcterms:W3CDTF">2016-08-17T18:28:18Z</dcterms:modified>
</cp:coreProperties>
</file>